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7" r:id="rId1"/>
  </p:sldMasterIdLst>
  <p:notesMasterIdLst>
    <p:notesMasterId r:id="rId19"/>
  </p:notesMasterIdLst>
  <p:sldIdLst>
    <p:sldId id="337" r:id="rId2"/>
    <p:sldId id="338" r:id="rId3"/>
    <p:sldId id="339" r:id="rId4"/>
    <p:sldId id="340" r:id="rId5"/>
    <p:sldId id="342" r:id="rId6"/>
    <p:sldId id="377" r:id="rId7"/>
    <p:sldId id="348" r:id="rId8"/>
    <p:sldId id="412" r:id="rId9"/>
    <p:sldId id="406" r:id="rId10"/>
    <p:sldId id="411" r:id="rId11"/>
    <p:sldId id="349" r:id="rId12"/>
    <p:sldId id="375" r:id="rId13"/>
    <p:sldId id="407" r:id="rId14"/>
    <p:sldId id="408" r:id="rId15"/>
    <p:sldId id="376" r:id="rId16"/>
    <p:sldId id="409" r:id="rId17"/>
    <p:sldId id="410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E5DD5E-4F42-4ED2-8831-377680A360A8}">
  <a:tblStyle styleId="{B9E5DD5E-4F42-4ED2-8831-377680A360A8}" styleName="Table_0">
    <a:wholeTbl>
      <a:tcTxStyle b="off" i="off">
        <a:font>
          <a:latin typeface="Circe"/>
          <a:ea typeface="Circe"/>
          <a:cs typeface="Circe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E2CD"/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  <a:fill>
          <a:solidFill>
            <a:srgbClr val="FFF1E8"/>
          </a:solidFill>
        </a:fill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6"/>
    <p:restoredTop sz="94651"/>
  </p:normalViewPr>
  <p:slideViewPr>
    <p:cSldViewPr snapToGrid="0" snapToObjects="1">
      <p:cViewPr varScale="1">
        <p:scale>
          <a:sx n="140" d="100"/>
          <a:sy n="140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2.png>
</file>

<file path=ppt/media/image3.png>
</file>

<file path=ppt/media/image4.jp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8746504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0" name="Google Shape;31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7090674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8" name="Google Shape;36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392628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4252231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7211002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0587884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3703531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927648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878717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059607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1" name="Google Shape;33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262622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8" name="Google Shape;36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925409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895857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8" name="Google Shape;36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378846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393900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18659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091002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1" name="Google Shape;64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865704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6724494" y="2909455"/>
            <a:ext cx="3001200" cy="30012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10000">
                <a:srgbClr val="91ADE9">
                  <a:alpha val="0"/>
                </a:srgbClr>
              </a:gs>
              <a:gs pos="90000">
                <a:srgbClr val="91ADE9">
                  <a:alpha val="20000"/>
                </a:srgbClr>
              </a:gs>
              <a:gs pos="100000">
                <a:srgbClr val="91ADE9">
                  <a:alpha val="2000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"/>
          <p:cNvSpPr/>
          <p:nvPr/>
        </p:nvSpPr>
        <p:spPr>
          <a:xfrm>
            <a:off x="-755576" y="-1543164"/>
            <a:ext cx="5045100" cy="50451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75000">
                <a:srgbClr val="91ADE9">
                  <a:alpha val="20000"/>
                </a:srgbClr>
              </a:gs>
              <a:gs pos="100000">
                <a:srgbClr val="91ADE9">
                  <a:alpha val="20000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6" name="Google Shape;16;p3" descr="logo-13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10711" y="4608594"/>
            <a:ext cx="898646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719138" y="1212117"/>
            <a:ext cx="4938600" cy="10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■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○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■"/>
              <a:defRPr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Нетология">
  <p:cSld name="CUSTOM">
    <p:bg>
      <p:bgPr>
        <a:gradFill>
          <a:gsLst>
            <a:gs pos="0">
              <a:srgbClr val="EA5551"/>
            </a:gs>
            <a:gs pos="11300">
              <a:srgbClr val="EA5551"/>
            </a:gs>
            <a:gs pos="100000">
              <a:srgbClr val="FFB73D"/>
            </a:gs>
          </a:gsLst>
          <a:lin ang="20399589" scaled="0"/>
        </a:gra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31263" y="408709"/>
            <a:ext cx="67764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039804" y="487287"/>
            <a:ext cx="3705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1" name="Google Shape;21;p4" descr="logo-14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07656" y="4608594"/>
            <a:ext cx="901701" cy="19132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19138" y="1212117"/>
            <a:ext cx="4938600" cy="10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■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○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■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Нетология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6473338" y="2472341"/>
            <a:ext cx="3001200" cy="30012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100000">
                <a:srgbClr val="FFFFFF">
                  <a:alpha val="17647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-262173" y="-1302386"/>
            <a:ext cx="7071900" cy="7071900"/>
          </a:xfrm>
          <a:prstGeom prst="ellipse">
            <a:avLst/>
          </a:prstGeom>
          <a:gradFill>
            <a:gsLst>
              <a:gs pos="0">
                <a:srgbClr val="91ADE9">
                  <a:alpha val="0"/>
                </a:srgbClr>
              </a:gs>
              <a:gs pos="100000">
                <a:srgbClr val="FFFFFF">
                  <a:alpha val="17647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5" descr="logo-13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10711" y="4608594"/>
            <a:ext cx="898646" cy="19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Нетология">
  <p:cSld name="TITLE_AND_BODY_1">
    <p:bg>
      <p:bgPr>
        <a:gradFill>
          <a:gsLst>
            <a:gs pos="0">
              <a:srgbClr val="351C75"/>
            </a:gs>
            <a:gs pos="100000">
              <a:srgbClr val="1155CC"/>
            </a:gs>
          </a:gsLst>
          <a:lin ang="18900044" scaled="0"/>
        </a:gra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44" name="Google Shape;44;p9" descr="logo-14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07656" y="4608594"/>
            <a:ext cx="901701" cy="19132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719138" y="1212117"/>
            <a:ext cx="4938600" cy="10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None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■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○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■"/>
              <a:defRPr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Нетология">
  <p:cSld name="MAIN_POINT_1">
    <p:bg>
      <p:bgPr>
        <a:gradFill>
          <a:gsLst>
            <a:gs pos="0">
              <a:srgbClr val="41AEEB"/>
            </a:gs>
            <a:gs pos="11300">
              <a:srgbClr val="41AEEB"/>
            </a:gs>
            <a:gs pos="100000">
              <a:srgbClr val="2B65F5"/>
            </a:gs>
          </a:gsLst>
          <a:lin ang="20399589" scaled="0"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725966" y="340424"/>
            <a:ext cx="63678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48" name="Google Shape;48;p10" descr="Google Shape;56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22460" y="411969"/>
            <a:ext cx="595574" cy="595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CF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ftr" idx="11"/>
          </p:nvPr>
        </p:nvSpPr>
        <p:spPr>
          <a:xfrm>
            <a:off x="731263" y="4608594"/>
            <a:ext cx="3086100" cy="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FA1"/>
              </a:buClr>
              <a:buSzPts val="1000"/>
              <a:buFont typeface="Proxima Nova"/>
              <a:buNone/>
              <a:defRPr sz="1000" b="0" i="0" u="none" strike="noStrike" cap="none">
                <a:solidFill>
                  <a:srgbClr val="9E9FA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1263" y="408709"/>
            <a:ext cx="67764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039804" y="487287"/>
            <a:ext cx="3705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3232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56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3">
          <p15:clr>
            <a:srgbClr val="F26B43"/>
          </p15:clr>
        </p15:guide>
        <p15:guide id="2" pos="5307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845">
          <p15:clr>
            <a:srgbClr val="F26B43"/>
          </p15:clr>
        </p15:guide>
        <p15:guide id="5" orient="horz" pos="577">
          <p15:clr>
            <a:srgbClr val="F26B43"/>
          </p15:clr>
        </p15:guide>
        <p15:guide id="6" orient="horz" pos="7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24B4EB"/>
            </a:gs>
            <a:gs pos="99548">
              <a:srgbClr val="2B55F6"/>
            </a:gs>
            <a:gs pos="100000">
              <a:srgbClr val="2B55F6"/>
            </a:gs>
          </a:gsLst>
          <a:lin ang="2700000" scaled="0"/>
        </a:gra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2"/>
          <p:cNvSpPr txBox="1"/>
          <p:nvPr/>
        </p:nvSpPr>
        <p:spPr>
          <a:xfrm>
            <a:off x="691784" y="3937402"/>
            <a:ext cx="2619749" cy="513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FFFFFF"/>
              </a:buClr>
              <a:buSzPts val="1800"/>
            </a:pPr>
            <a:r>
              <a:rPr lang="ru-RU" sz="18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Константин </a:t>
            </a:r>
            <a:r>
              <a:rPr lang="ru-RU" sz="1800" b="1" dirty="0" err="1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Башевой</a:t>
            </a:r>
            <a:endParaRPr b="1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buClr>
                <a:srgbClr val="FFFFFF"/>
              </a:buClr>
              <a:buSzPts val="1200"/>
            </a:pPr>
            <a:r>
              <a:rPr lang="ru-RU" sz="12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Аналитик-разработчик, Яндекс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13" name="Google Shape;313;p32" descr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22460" y="411969"/>
            <a:ext cx="595574" cy="59557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2"/>
          <p:cNvSpPr txBox="1"/>
          <p:nvPr/>
        </p:nvSpPr>
        <p:spPr>
          <a:xfrm>
            <a:off x="691784" y="447501"/>
            <a:ext cx="6367801" cy="122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80000"/>
              </a:lnSpc>
              <a:buClr>
                <a:srgbClr val="FFFFFF"/>
              </a:buClr>
              <a:buSzPts val="5300"/>
            </a:pPr>
            <a:r>
              <a:rPr lang="en-US" sz="5300" b="1" dirty="0" err="1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Numpy</a:t>
            </a:r>
            <a:r>
              <a:rPr lang="en-US" sz="53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ru-RU" sz="53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и матрицы</a:t>
            </a:r>
            <a:endParaRPr sz="53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16104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24B4EB"/>
            </a:gs>
            <a:gs pos="99548">
              <a:srgbClr val="2B55F6"/>
            </a:gs>
            <a:gs pos="100000">
              <a:srgbClr val="2B55F6"/>
            </a:gs>
          </a:gsLst>
          <a:lin ang="2700000" scaled="0"/>
        </a:gra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38" descr="logo-1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07656" y="4608594"/>
            <a:ext cx="901701" cy="19132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8"/>
          <p:cNvSpPr txBox="1"/>
          <p:nvPr/>
        </p:nvSpPr>
        <p:spPr>
          <a:xfrm>
            <a:off x="701750" y="2764250"/>
            <a:ext cx="6197400" cy="93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60000"/>
              </a:lnSpc>
              <a:buClr>
                <a:srgbClr val="30312E"/>
              </a:buClr>
              <a:buSzPts val="4200"/>
            </a:pPr>
            <a:r>
              <a:rPr lang="ru-RU" sz="42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Применимы </a:t>
            </a:r>
            <a:r>
              <a:rPr lang="ru-RU" sz="4200" b="1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ли векторы к фильмам?</a:t>
            </a:r>
            <a:endParaRPr sz="42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4" name="Google Shape;374;p38"/>
          <p:cNvSpPr txBox="1">
            <a:spLocks noGrp="1"/>
          </p:cNvSpPr>
          <p:nvPr>
            <p:ph type="sldNum" idx="12"/>
          </p:nvPr>
        </p:nvSpPr>
        <p:spPr>
          <a:xfrm>
            <a:off x="8039804" y="487287"/>
            <a:ext cx="3705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</a:pPr>
            <a:fld id="{00000000-1234-1234-1234-123412341234}" type="slidenum">
              <a:rPr lang="ru-RU">
                <a:solidFill>
                  <a:srgbClr val="FFFFFF"/>
                </a:solidFill>
              </a:rPr>
              <a:pPr>
                <a:lnSpc>
                  <a:spcPct val="90000"/>
                </a:lnSpc>
              </a:pPr>
              <a:t>10</a:t>
            </a:fld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55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Какие из этих фильмов близки?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11</a:t>
            </a:fld>
            <a:endParaRPr/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65" y="996696"/>
            <a:ext cx="2362691" cy="3378708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1615" y="994818"/>
            <a:ext cx="2329099" cy="3380585"/>
          </a:xfrm>
          <a:prstGeom prst="rect">
            <a:avLst/>
          </a:prstGeom>
        </p:spPr>
      </p:pic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3273" y="994818"/>
            <a:ext cx="2406729" cy="338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92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будем сравнивать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12</a:t>
            </a:fld>
            <a:endParaRPr/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07043"/>
              </p:ext>
            </p:extLst>
          </p:nvPr>
        </p:nvGraphicFramePr>
        <p:xfrm>
          <a:off x="118872" y="824549"/>
          <a:ext cx="8887968" cy="36803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04288"/>
                <a:gridCol w="1792224"/>
                <a:gridCol w="2304288"/>
                <a:gridCol w="2487168"/>
              </a:tblGrid>
              <a:tr h="822216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Признак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Джон </a:t>
                      </a:r>
                      <a:r>
                        <a:rPr lang="ru-RU" sz="1800" dirty="0" err="1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Уик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В бой идут одни старики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Сладкий</a:t>
                      </a:r>
                      <a:r>
                        <a:rPr lang="ru-RU" sz="1800" baseline="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 ноябрь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Боевик</a:t>
                      </a:r>
                      <a:r>
                        <a:rPr lang="ru-RU" sz="1800" baseline="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 / военный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Мелодрама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Трагический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Новинка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Отечественный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Есть Киану Ривз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89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будем сравнивать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13</a:t>
            </a:fld>
            <a:endParaRPr/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9768186"/>
              </p:ext>
            </p:extLst>
          </p:nvPr>
        </p:nvGraphicFramePr>
        <p:xfrm>
          <a:off x="118872" y="824549"/>
          <a:ext cx="8887968" cy="36803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04288"/>
                <a:gridCol w="1792224"/>
                <a:gridCol w="2304288"/>
                <a:gridCol w="2487168"/>
              </a:tblGrid>
              <a:tr h="822216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Признак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Джон </a:t>
                      </a:r>
                      <a:r>
                        <a:rPr lang="ru-RU" sz="1800" dirty="0" err="1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Уик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В бой идут одни старики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Сладкий</a:t>
                      </a:r>
                      <a:r>
                        <a:rPr lang="ru-RU" sz="1800" baseline="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 ноябрь</a:t>
                      </a:r>
                      <a:endParaRPr lang="ru-RU" sz="18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Боевик</a:t>
                      </a:r>
                      <a:r>
                        <a:rPr lang="ru-RU" sz="1800" baseline="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 / военный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Мелодрама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Трагический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Новинка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Отечественный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Есть Киану Ривз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нет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да</a:t>
                      </a:r>
                      <a:endParaRPr lang="ru-RU" sz="18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515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Выберем столбцы с признаками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14</a:t>
            </a:fld>
            <a:endParaRPr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8791413"/>
              </p:ext>
            </p:extLst>
          </p:nvPr>
        </p:nvGraphicFramePr>
        <p:xfrm>
          <a:off x="98672" y="1144589"/>
          <a:ext cx="8880739" cy="244441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268677"/>
                <a:gridCol w="1268677"/>
                <a:gridCol w="1268677"/>
                <a:gridCol w="1268677"/>
                <a:gridCol w="1268677"/>
                <a:gridCol w="1268677"/>
                <a:gridCol w="1268677"/>
              </a:tblGrid>
              <a:tr h="463212">
                <a:tc>
                  <a:txBody>
                    <a:bodyPr/>
                    <a:lstStyle/>
                    <a:p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Признаки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Боевик / военный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Мелодрама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Трагический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Новинка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Отечественный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>
                              <a:lumMod val="10000"/>
                              <a:lumOff val="90000"/>
                            </a:schemeClr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Есть Киану Ривз</a:t>
                      </a:r>
                      <a:endParaRPr lang="ru-RU" sz="1600" dirty="0">
                        <a:solidFill>
                          <a:schemeClr val="bg1">
                            <a:lumMod val="10000"/>
                            <a:lumOff val="90000"/>
                          </a:schemeClr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Джон 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Уик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2014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В бой идут одни старики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1973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Сладкий ноябрь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2001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0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Proxima Nova" charset="0"/>
                          <a:ea typeface="Proxima Nova" charset="0"/>
                          <a:cs typeface="Proxima Nova" charset="0"/>
                        </a:rPr>
                        <a:t>1</a:t>
                      </a:r>
                      <a:endParaRPr lang="ru-RU" sz="1600" dirty="0">
                        <a:solidFill>
                          <a:schemeClr val="bg1"/>
                        </a:solidFill>
                        <a:latin typeface="Proxima Nova" charset="0"/>
                        <a:ea typeface="Proxima Nova" charset="0"/>
                        <a:cs typeface="Proxima Nova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Прямоугольник 1"/>
          <p:cNvSpPr/>
          <p:nvPr/>
        </p:nvSpPr>
        <p:spPr>
          <a:xfrm>
            <a:off x="1408176" y="1144589"/>
            <a:ext cx="1152144" cy="583627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5193793" y="1144589"/>
            <a:ext cx="1152144" cy="583628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3786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Рисуем векторы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15</a:t>
            </a:fld>
            <a:endParaRPr/>
          </a:p>
        </p:txBody>
      </p:sp>
      <p:cxnSp>
        <p:nvCxnSpPr>
          <p:cNvPr id="15" name="Прямая со стрелкой 14"/>
          <p:cNvCxnSpPr/>
          <p:nvPr/>
        </p:nvCxnSpPr>
        <p:spPr>
          <a:xfrm>
            <a:off x="1035861" y="4563519"/>
            <a:ext cx="6370779" cy="0"/>
          </a:xfrm>
          <a:prstGeom prst="straightConnector1">
            <a:avLst/>
          </a:prstGeom>
          <a:noFill/>
          <a:ln w="635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Прямая со стрелкой 15"/>
          <p:cNvCxnSpPr/>
          <p:nvPr/>
        </p:nvCxnSpPr>
        <p:spPr>
          <a:xfrm flipV="1">
            <a:off x="1063752" y="918111"/>
            <a:ext cx="0" cy="3645408"/>
          </a:xfrm>
          <a:prstGeom prst="straightConnector1">
            <a:avLst/>
          </a:prstGeom>
          <a:noFill/>
          <a:ln w="635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0" y="918111"/>
            <a:ext cx="1035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16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боевик </a:t>
            </a:r>
            <a:r>
              <a:rPr lang="ru-RU" sz="1600" kern="120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/ </a:t>
            </a:r>
          </a:p>
          <a:p>
            <a:pPr>
              <a:buClrTx/>
              <a:buFontTx/>
              <a:buNone/>
            </a:pPr>
            <a:r>
              <a:rPr lang="ru-RU" sz="16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военный</a:t>
            </a:r>
            <a:endParaRPr lang="ru-RU" sz="16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3192" y="1983174"/>
            <a:ext cx="288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2400" kern="120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1</a:t>
            </a:r>
            <a:endParaRPr lang="ru-RU" sz="24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7815" y="3889485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24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0</a:t>
            </a:r>
            <a:endParaRPr lang="ru-RU" sz="24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35861" y="4673241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ru-RU" sz="24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1973</a:t>
            </a:r>
            <a:endParaRPr lang="ru-RU" sz="24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08507" y="4673242"/>
            <a:ext cx="848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ru-RU" sz="24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2001</a:t>
            </a:r>
            <a:endParaRPr lang="ru-RU" sz="24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177065" y="4673243"/>
            <a:ext cx="830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ru-RU" sz="24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2014</a:t>
            </a:r>
            <a:endParaRPr lang="ru-RU" sz="24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 flipV="1">
            <a:off x="1063752" y="2080047"/>
            <a:ext cx="426942" cy="2040271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/>
          <p:cNvCxnSpPr>
            <a:endCxn id="34" idx="2"/>
          </p:cNvCxnSpPr>
          <p:nvPr/>
        </p:nvCxnSpPr>
        <p:spPr>
          <a:xfrm flipV="1">
            <a:off x="1063751" y="2080047"/>
            <a:ext cx="5422109" cy="2040271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/>
          <p:cNvCxnSpPr/>
          <p:nvPr/>
        </p:nvCxnSpPr>
        <p:spPr>
          <a:xfrm>
            <a:off x="1035861" y="4120317"/>
            <a:ext cx="409680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091644" y="1679937"/>
            <a:ext cx="30572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2000" kern="120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В бой идут одни старики</a:t>
            </a:r>
            <a:endParaRPr lang="ru-RU" sz="20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815644" y="1679937"/>
            <a:ext cx="1340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20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Джон </a:t>
            </a:r>
            <a:r>
              <a:rPr lang="ru-RU" sz="2000" kern="1200" dirty="0" err="1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Уик</a:t>
            </a:r>
            <a:endParaRPr lang="ru-RU" sz="20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757501" y="3665346"/>
            <a:ext cx="21162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ru-RU" sz="2000" kern="1200" dirty="0" smtClean="0">
                <a:solidFill>
                  <a:prstClr val="black"/>
                </a:solidFill>
                <a:latin typeface="Proxima Nova" charset="0"/>
                <a:ea typeface="Proxima Nova" charset="0"/>
                <a:cs typeface="Proxima Nova" charset="0"/>
              </a:rPr>
              <a:t>Сладкий ноябрь</a:t>
            </a:r>
            <a:endParaRPr lang="ru-RU" sz="2000" kern="1200" dirty="0">
              <a:solidFill>
                <a:prstClr val="black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08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Что круто в векторах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16</a:t>
            </a:fld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702046" y="1412802"/>
            <a:ext cx="7391767" cy="21936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charset="2"/>
              <a:buChar char="ü"/>
            </a:pPr>
            <a:r>
              <a:rPr lang="ru-RU" sz="2400" dirty="0" smtClean="0"/>
              <a:t>Между векторами легко посчитать угол</a:t>
            </a:r>
          </a:p>
          <a:p>
            <a:pPr marL="342900" indent="-342900">
              <a:lnSpc>
                <a:spcPct val="200000"/>
              </a:lnSpc>
              <a:buFont typeface="Wingdings" charset="2"/>
              <a:buChar char="ü"/>
            </a:pPr>
            <a:r>
              <a:rPr lang="ru-RU" sz="2400" dirty="0" smtClean="0"/>
              <a:t>Векторы могут быть любой размерности</a:t>
            </a:r>
          </a:p>
          <a:p>
            <a:pPr marL="342900" indent="-342900">
              <a:lnSpc>
                <a:spcPct val="200000"/>
              </a:lnSpc>
              <a:buFont typeface="Wingdings" charset="2"/>
              <a:buChar char="ü"/>
            </a:pPr>
            <a:r>
              <a:rPr lang="ru-RU" sz="2400" dirty="0" smtClean="0"/>
              <a:t>Можно использовать алгоритмы кластеризации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42277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Пример для интернет-магазина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17</a:t>
            </a:fld>
            <a:endParaRPr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47" y="909322"/>
            <a:ext cx="7708258" cy="350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28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4"/>
          <p:cNvSpPr/>
          <p:nvPr/>
        </p:nvSpPr>
        <p:spPr>
          <a:xfrm>
            <a:off x="6675557" y="3298720"/>
            <a:ext cx="2619748" cy="2619748"/>
          </a:xfrm>
          <a:prstGeom prst="ellipse">
            <a:avLst/>
          </a:prstGeom>
          <a:gradFill>
            <a:gsLst>
              <a:gs pos="0">
                <a:srgbClr val="FF7936">
                  <a:alpha val="0"/>
                </a:srgbClr>
              </a:gs>
              <a:gs pos="100000">
                <a:srgbClr val="FFB73D"/>
              </a:gs>
            </a:gsLst>
            <a:lin ang="2700000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34"/>
          <p:cNvSpPr/>
          <p:nvPr/>
        </p:nvSpPr>
        <p:spPr>
          <a:xfrm>
            <a:off x="-708145" y="-795447"/>
            <a:ext cx="4004761" cy="4004761"/>
          </a:xfrm>
          <a:prstGeom prst="ellipse">
            <a:avLst/>
          </a:prstGeom>
          <a:gradFill>
            <a:gsLst>
              <a:gs pos="0">
                <a:srgbClr val="FFB73D"/>
              </a:gs>
              <a:gs pos="90000">
                <a:srgbClr val="FF7936">
                  <a:alpha val="0"/>
                </a:srgbClr>
              </a:gs>
              <a:gs pos="100000">
                <a:srgbClr val="FF7936">
                  <a:alpha val="0"/>
                </a:srgbClr>
              </a:gs>
            </a:gsLst>
            <a:lin ang="2700000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5" name="Google Shape;335;p34" descr="logo-1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07656" y="4608594"/>
            <a:ext cx="901701" cy="19132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4"/>
          <p:cNvSpPr txBox="1"/>
          <p:nvPr/>
        </p:nvSpPr>
        <p:spPr>
          <a:xfrm>
            <a:off x="628152" y="2727079"/>
            <a:ext cx="3182111" cy="708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ru-RU" sz="1600" b="1" i="0" u="none" strike="noStrike" cap="none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Константин </a:t>
            </a:r>
            <a:r>
              <a:rPr lang="ru-RU" sz="1600" b="1" i="0" u="none" strike="noStrike" cap="none" dirty="0" err="1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Башевой</a:t>
            </a:r>
            <a:r>
              <a:rPr lang="ru-RU" sz="1600" b="0" i="0" u="none" strike="noStrike" cap="none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/>
            </a:r>
            <a:br>
              <a:rPr lang="ru-RU" sz="1600" b="0" i="0" u="none" strike="noStrike" cap="none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ru-RU" sz="1600" b="0" i="0" u="none" strike="noStrike" cap="none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Аналитик-разработчик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ru-RU" sz="16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Яндекс</a:t>
            </a:r>
            <a:endParaRPr sz="1400" b="0" i="0" u="none" strike="noStrike" cap="none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37" name="Google Shape;337;p34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277" y="657869"/>
            <a:ext cx="1965863" cy="1965863"/>
          </a:xfrm>
          <a:custGeom>
            <a:avLst/>
            <a:gdLst/>
            <a:ahLst/>
            <a:cxnLst/>
            <a:rect l="l" t="t" r="r" b="b"/>
            <a:pathLst>
              <a:path w="19679" h="20595" extrusionOk="0">
                <a:moveTo>
                  <a:pt x="9841" y="0"/>
                </a:moveTo>
                <a:cubicBezTo>
                  <a:pt x="7323" y="0"/>
                  <a:pt x="4802" y="1004"/>
                  <a:pt x="2881" y="3014"/>
                </a:cubicBezTo>
                <a:cubicBezTo>
                  <a:pt x="-961" y="7035"/>
                  <a:pt x="-961" y="13558"/>
                  <a:pt x="2881" y="17579"/>
                </a:cubicBezTo>
                <a:cubicBezTo>
                  <a:pt x="6723" y="21600"/>
                  <a:pt x="12955" y="21600"/>
                  <a:pt x="16797" y="17579"/>
                </a:cubicBezTo>
                <a:cubicBezTo>
                  <a:pt x="20639" y="13558"/>
                  <a:pt x="20639" y="7035"/>
                  <a:pt x="16797" y="3014"/>
                </a:cubicBezTo>
                <a:cubicBezTo>
                  <a:pt x="14876" y="1004"/>
                  <a:pt x="12359" y="0"/>
                  <a:pt x="984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338" name="Google Shape;338;p34"/>
          <p:cNvSpPr txBox="1"/>
          <p:nvPr/>
        </p:nvSpPr>
        <p:spPr>
          <a:xfrm>
            <a:off x="4235360" y="775162"/>
            <a:ext cx="4698327" cy="3833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50000"/>
              </a:lnSpc>
              <a:buClr>
                <a:srgbClr val="FFFFFF"/>
              </a:buClr>
              <a:buSzPts val="1400"/>
            </a:pPr>
            <a:r>
              <a:rPr lang="ru-RU" sz="18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Помогаю аналитикам с </a:t>
            </a:r>
            <a:r>
              <a:rPr lang="ru-RU" sz="18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инфраструктурой</a:t>
            </a:r>
          </a:p>
          <a:p>
            <a:pPr lvl="0">
              <a:lnSpc>
                <a:spcPct val="150000"/>
              </a:lnSpc>
              <a:buClr>
                <a:srgbClr val="FFFFFF"/>
              </a:buClr>
              <a:buSzPts val="1400"/>
            </a:pPr>
            <a:r>
              <a:rPr lang="ru-RU" sz="18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Собираю </a:t>
            </a:r>
            <a:r>
              <a:rPr lang="ru-RU" sz="18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инструменты обработки </a:t>
            </a:r>
            <a:r>
              <a:rPr lang="ru-RU" sz="18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данных</a:t>
            </a:r>
          </a:p>
          <a:p>
            <a:pPr lvl="0">
              <a:lnSpc>
                <a:spcPct val="150000"/>
              </a:lnSpc>
              <a:buClr>
                <a:srgbClr val="FFFFFF"/>
              </a:buClr>
              <a:buSzPts val="1400"/>
            </a:pPr>
            <a:r>
              <a:rPr lang="ru-RU" sz="18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Рассказываю </a:t>
            </a:r>
            <a:r>
              <a:rPr lang="ru-RU" sz="18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как это </a:t>
            </a:r>
            <a:r>
              <a:rPr lang="ru-RU" sz="18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весело</a:t>
            </a:r>
          </a:p>
          <a:p>
            <a:pPr lvl="0">
              <a:lnSpc>
                <a:spcPct val="150000"/>
              </a:lnSpc>
              <a:buClr>
                <a:srgbClr val="FFFFFF"/>
              </a:buClr>
              <a:buSzPts val="1400"/>
            </a:pPr>
            <a:endParaRPr lang="ru-RU" sz="18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50000"/>
              </a:lnSpc>
              <a:buClr>
                <a:srgbClr val="FFFFFF"/>
              </a:buClr>
              <a:buSzPts val="1400"/>
            </a:pPr>
            <a:r>
              <a:rPr lang="ru-RU" sz="18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Последние </a:t>
            </a:r>
            <a:r>
              <a:rPr lang="ru-RU" sz="18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10 лет:    </a:t>
            </a:r>
            <a:endParaRPr lang="ru-RU" sz="1800" dirty="0" smtClean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50000"/>
              </a:lnSpc>
              <a:buClr>
                <a:srgbClr val="FFFFFF"/>
              </a:buClr>
              <a:buSzPts val="1400"/>
            </a:pPr>
            <a:r>
              <a:rPr lang="ru-RU" sz="18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ru-RU" sz="18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  </a:t>
            </a:r>
            <a:r>
              <a:rPr lang="ru-RU" sz="1800" dirty="0" err="1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Rambler&amp;Co</a:t>
            </a:r>
            <a:r>
              <a:rPr lang="ru-RU" sz="18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   </a:t>
            </a:r>
          </a:p>
          <a:p>
            <a:pPr lvl="0">
              <a:lnSpc>
                <a:spcPct val="150000"/>
              </a:lnSpc>
              <a:buClr>
                <a:srgbClr val="FFFFFF"/>
              </a:buClr>
              <a:buSzPts val="1400"/>
            </a:pPr>
            <a:r>
              <a:rPr lang="ru-RU" sz="18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ru-RU" sz="18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  Ростелеком    </a:t>
            </a:r>
          </a:p>
          <a:p>
            <a:pPr lvl="0">
              <a:lnSpc>
                <a:spcPct val="150000"/>
              </a:lnSpc>
              <a:buClr>
                <a:srgbClr val="FFFFFF"/>
              </a:buClr>
              <a:buSzPts val="1400"/>
            </a:pPr>
            <a:r>
              <a:rPr lang="ru-RU" sz="18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ru-RU" sz="18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  Яндекс</a:t>
            </a:r>
            <a:endParaRPr sz="1800" b="0" i="0" u="none" strike="noStrike" cap="none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0" name="Google Shape;340;p34"/>
          <p:cNvSpPr txBox="1">
            <a:spLocks noGrp="1"/>
          </p:cNvSpPr>
          <p:nvPr>
            <p:ph type="sldNum" idx="12"/>
          </p:nvPr>
        </p:nvSpPr>
        <p:spPr>
          <a:xfrm>
            <a:off x="8039804" y="487287"/>
            <a:ext cx="3705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-RU">
                <a:solidFill>
                  <a:srgbClr val="FFFFFF"/>
                </a:solidFill>
              </a:rPr>
              <a:t>2</a:t>
            </a:fld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05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24B4EB"/>
            </a:gs>
            <a:gs pos="99548">
              <a:srgbClr val="2B55F6"/>
            </a:gs>
            <a:gs pos="100000">
              <a:srgbClr val="2B55F6"/>
            </a:gs>
          </a:gsLst>
          <a:lin ang="2700000" scaled="0"/>
        </a:gra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38" descr="logo-1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07656" y="4608594"/>
            <a:ext cx="901701" cy="19132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8"/>
          <p:cNvSpPr txBox="1"/>
          <p:nvPr/>
        </p:nvSpPr>
        <p:spPr>
          <a:xfrm>
            <a:off x="701750" y="2764250"/>
            <a:ext cx="6197400" cy="5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60000"/>
              </a:lnSpc>
              <a:buClr>
                <a:srgbClr val="30312E"/>
              </a:buClr>
              <a:buSzPts val="4200"/>
            </a:pPr>
            <a:r>
              <a:rPr lang="ru-RU" sz="42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Что сегодня будет</a:t>
            </a:r>
            <a:endParaRPr sz="42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4" name="Google Shape;374;p38"/>
          <p:cNvSpPr txBox="1">
            <a:spLocks noGrp="1"/>
          </p:cNvSpPr>
          <p:nvPr>
            <p:ph type="sldNum" idx="12"/>
          </p:nvPr>
        </p:nvSpPr>
        <p:spPr>
          <a:xfrm>
            <a:off x="8039804" y="487287"/>
            <a:ext cx="3705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</a:pPr>
            <a:fld id="{00000000-1234-1234-1234-123412341234}" type="slidenum">
              <a:rPr lang="ru-RU">
                <a:solidFill>
                  <a:srgbClr val="FFFFFF"/>
                </a:solidFill>
              </a:rPr>
              <a:pPr>
                <a:lnSpc>
                  <a:spcPct val="90000"/>
                </a:lnSpc>
              </a:pPr>
              <a:t>3</a:t>
            </a:fld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90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CF5"/>
        </a:solidFill>
        <a:effectLst/>
      </p:bgPr>
    </p:bg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62"/>
          <p:cNvSpPr txBox="1"/>
          <p:nvPr/>
        </p:nvSpPr>
        <p:spPr>
          <a:xfrm>
            <a:off x="399764" y="3193940"/>
            <a:ext cx="2189878" cy="78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303131"/>
              </a:buClr>
              <a:buSzPts val="1400"/>
            </a:pPr>
            <a:r>
              <a:rPr lang="ru-RU" sz="1800" dirty="0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Метрики расстояний и векторы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4" name="Google Shape;644;p62"/>
          <p:cNvSpPr txBox="1"/>
          <p:nvPr/>
        </p:nvSpPr>
        <p:spPr>
          <a:xfrm>
            <a:off x="3251221" y="3192597"/>
            <a:ext cx="2087828" cy="78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303131"/>
              </a:buClr>
              <a:buSzPts val="1400"/>
            </a:pPr>
            <a:r>
              <a:rPr lang="ru-RU" sz="1800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Как это работает на примере фильмов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5" name="Google Shape;645;p62"/>
          <p:cNvSpPr txBox="1"/>
          <p:nvPr/>
        </p:nvSpPr>
        <p:spPr>
          <a:xfrm>
            <a:off x="6788902" y="3192598"/>
            <a:ext cx="1755379" cy="78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303131"/>
              </a:buClr>
              <a:buSzPts val="1400"/>
            </a:pPr>
            <a:r>
              <a:rPr lang="ru-RU" sz="1800" dirty="0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Практика в </a:t>
            </a:r>
            <a:r>
              <a:rPr lang="en-US" sz="1800" dirty="0" err="1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NumPy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Программа на сегодня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4</a:t>
            </a:fld>
            <a:endParaRPr/>
          </a:p>
        </p:txBody>
      </p:sp>
      <p:sp>
        <p:nvSpPr>
          <p:cNvPr id="10" name="Google Shape;643;p62"/>
          <p:cNvSpPr txBox="1"/>
          <p:nvPr/>
        </p:nvSpPr>
        <p:spPr>
          <a:xfrm>
            <a:off x="399764" y="2166765"/>
            <a:ext cx="532924" cy="274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303131"/>
              </a:buClr>
              <a:buSzPts val="1400"/>
            </a:pPr>
            <a:r>
              <a:rPr lang="ru-RU" sz="1800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А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" name="Google Shape;643;p62"/>
          <p:cNvSpPr txBox="1"/>
          <p:nvPr/>
        </p:nvSpPr>
        <p:spPr>
          <a:xfrm>
            <a:off x="1594151" y="1668760"/>
            <a:ext cx="532924" cy="274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303131"/>
              </a:buClr>
              <a:buSzPts val="1400"/>
            </a:pPr>
            <a:r>
              <a:rPr lang="ru-RU" sz="1800" dirty="0" smtClean="0">
                <a:solidFill>
                  <a:srgbClr val="303131"/>
                </a:solidFill>
                <a:latin typeface="Proxima Nova"/>
                <a:ea typeface="Proxima Nova"/>
                <a:cs typeface="Proxima Nova"/>
                <a:sym typeface="Proxima Nova"/>
              </a:rPr>
              <a:t>Б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Полилиния 1"/>
          <p:cNvSpPr/>
          <p:nvPr/>
        </p:nvSpPr>
        <p:spPr>
          <a:xfrm>
            <a:off x="704088" y="1777093"/>
            <a:ext cx="1097280" cy="738230"/>
          </a:xfrm>
          <a:custGeom>
            <a:avLst/>
            <a:gdLst>
              <a:gd name="connsiteX0" fmla="*/ 0 w 1097280"/>
              <a:gd name="connsiteY0" fmla="*/ 316883 h 738230"/>
              <a:gd name="connsiteX1" fmla="*/ 356616 w 1097280"/>
              <a:gd name="connsiteY1" fmla="*/ 15131 h 738230"/>
              <a:gd name="connsiteX2" fmla="*/ 813816 w 1097280"/>
              <a:gd name="connsiteY2" fmla="*/ 737507 h 738230"/>
              <a:gd name="connsiteX3" fmla="*/ 1097280 w 1097280"/>
              <a:gd name="connsiteY3" fmla="*/ 161435 h 738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7280" h="738230">
                <a:moveTo>
                  <a:pt x="0" y="316883"/>
                </a:moveTo>
                <a:cubicBezTo>
                  <a:pt x="110490" y="130955"/>
                  <a:pt x="220980" y="-54973"/>
                  <a:pt x="356616" y="15131"/>
                </a:cubicBezTo>
                <a:cubicBezTo>
                  <a:pt x="492252" y="85235"/>
                  <a:pt x="690372" y="713123"/>
                  <a:pt x="813816" y="737507"/>
                </a:cubicBezTo>
                <a:cubicBezTo>
                  <a:pt x="937260" y="761891"/>
                  <a:pt x="1097280" y="161435"/>
                  <a:pt x="1097280" y="161435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947" y="1316439"/>
            <a:ext cx="1484376" cy="1484376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908" y="1569087"/>
            <a:ext cx="2471619" cy="97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88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24B4EB"/>
            </a:gs>
            <a:gs pos="99548">
              <a:srgbClr val="2B55F6"/>
            </a:gs>
            <a:gs pos="100000">
              <a:srgbClr val="2B55F6"/>
            </a:gs>
          </a:gsLst>
          <a:lin ang="2700000" scaled="0"/>
        </a:gra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38" descr="logo-1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07656" y="4608594"/>
            <a:ext cx="901701" cy="19132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8"/>
          <p:cNvSpPr txBox="1"/>
          <p:nvPr/>
        </p:nvSpPr>
        <p:spPr>
          <a:xfrm>
            <a:off x="701750" y="2764250"/>
            <a:ext cx="6197400" cy="5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60000"/>
              </a:lnSpc>
              <a:buClr>
                <a:srgbClr val="30312E"/>
              </a:buClr>
              <a:buSzPts val="4200"/>
            </a:pPr>
            <a:r>
              <a:rPr lang="ru-RU" sz="42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Метрики расстояний</a:t>
            </a:r>
            <a:endParaRPr sz="42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4" name="Google Shape;374;p38"/>
          <p:cNvSpPr txBox="1">
            <a:spLocks noGrp="1"/>
          </p:cNvSpPr>
          <p:nvPr>
            <p:ph type="sldNum" idx="12"/>
          </p:nvPr>
        </p:nvSpPr>
        <p:spPr>
          <a:xfrm>
            <a:off x="8039804" y="487287"/>
            <a:ext cx="370500" cy="1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</a:pPr>
            <a:fld id="{00000000-1234-1234-1234-123412341234}" type="slidenum">
              <a:rPr lang="ru-RU">
                <a:solidFill>
                  <a:srgbClr val="FFFFFF"/>
                </a:solidFill>
              </a:rPr>
              <a:pPr>
                <a:lnSpc>
                  <a:spcPct val="90000"/>
                </a:lnSpc>
              </a:pPr>
              <a:t>5</a:t>
            </a:fld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4461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CF5"/>
        </a:solidFill>
        <a:effectLst/>
      </p:bgPr>
    </p:bg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Зачем нам матрицы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6</a:t>
            </a:fld>
            <a:endParaRPr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716" y="1106424"/>
            <a:ext cx="3441222" cy="331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58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сравнивать объекты между собой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7</a:t>
            </a:fld>
            <a:endParaRPr/>
          </a:p>
        </p:txBody>
      </p:sp>
      <p:sp>
        <p:nvSpPr>
          <p:cNvPr id="11" name="Овал 10"/>
          <p:cNvSpPr/>
          <p:nvPr/>
        </p:nvSpPr>
        <p:spPr>
          <a:xfrm>
            <a:off x="506974" y="187147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2" name="Овал 11"/>
          <p:cNvSpPr/>
          <p:nvPr/>
        </p:nvSpPr>
        <p:spPr>
          <a:xfrm>
            <a:off x="555742" y="4217088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3" name="Овал 12"/>
          <p:cNvSpPr/>
          <p:nvPr/>
        </p:nvSpPr>
        <p:spPr>
          <a:xfrm>
            <a:off x="6828660" y="446759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cxnSp>
        <p:nvCxnSpPr>
          <p:cNvPr id="14" name="Прямая со стрелкой 13"/>
          <p:cNvCxnSpPr>
            <a:stCxn id="11" idx="4"/>
            <a:endCxn id="12" idx="0"/>
          </p:cNvCxnSpPr>
          <p:nvPr/>
        </p:nvCxnSpPr>
        <p:spPr>
          <a:xfrm>
            <a:off x="604510" y="2066544"/>
            <a:ext cx="48768" cy="2150544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Прямая со стрелкой 14"/>
          <p:cNvCxnSpPr>
            <a:stCxn id="11" idx="4"/>
            <a:endCxn id="13" idx="1"/>
          </p:cNvCxnSpPr>
          <p:nvPr/>
        </p:nvCxnSpPr>
        <p:spPr>
          <a:xfrm>
            <a:off x="604510" y="2066544"/>
            <a:ext cx="6252718" cy="2429616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Google Shape;649;p62"/>
          <p:cNvSpPr txBox="1">
            <a:spLocks/>
          </p:cNvSpPr>
          <p:nvPr/>
        </p:nvSpPr>
        <p:spPr>
          <a:xfrm>
            <a:off x="4557" y="1487974"/>
            <a:ext cx="1199906" cy="3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Москва</a:t>
            </a:r>
            <a:endParaRPr lang="en-US" dirty="0" smtClean="0"/>
          </a:p>
        </p:txBody>
      </p:sp>
      <p:sp>
        <p:nvSpPr>
          <p:cNvPr id="17" name="Google Shape;649;p62"/>
          <p:cNvSpPr txBox="1">
            <a:spLocks/>
          </p:cNvSpPr>
          <p:nvPr/>
        </p:nvSpPr>
        <p:spPr>
          <a:xfrm>
            <a:off x="102093" y="4449304"/>
            <a:ext cx="1199906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Сочи</a:t>
            </a:r>
          </a:p>
          <a:p>
            <a:pPr algn="ctr">
              <a:buSzPts val="2000"/>
            </a:pPr>
            <a:r>
              <a:rPr lang="ru-RU" dirty="0" smtClean="0"/>
              <a:t>1 631км</a:t>
            </a:r>
            <a:endParaRPr lang="en-US" dirty="0" smtClean="0"/>
          </a:p>
        </p:txBody>
      </p:sp>
      <p:sp>
        <p:nvSpPr>
          <p:cNvPr id="19" name="Google Shape;649;p62"/>
          <p:cNvSpPr txBox="1">
            <a:spLocks/>
          </p:cNvSpPr>
          <p:nvPr/>
        </p:nvSpPr>
        <p:spPr>
          <a:xfrm>
            <a:off x="5014064" y="4359000"/>
            <a:ext cx="1648092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Владивосток</a:t>
            </a:r>
          </a:p>
          <a:p>
            <a:pPr algn="ctr">
              <a:buSzPts val="2000"/>
            </a:pPr>
            <a:r>
              <a:rPr lang="ru-RU" dirty="0" smtClean="0"/>
              <a:t>6 417км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2124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сравнивать объекты между собой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8</a:t>
            </a:fld>
            <a:endParaRPr/>
          </a:p>
        </p:txBody>
      </p:sp>
      <p:sp>
        <p:nvSpPr>
          <p:cNvPr id="11" name="Овал 10"/>
          <p:cNvSpPr/>
          <p:nvPr/>
        </p:nvSpPr>
        <p:spPr>
          <a:xfrm>
            <a:off x="506974" y="187147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2" name="Овал 11"/>
          <p:cNvSpPr/>
          <p:nvPr/>
        </p:nvSpPr>
        <p:spPr>
          <a:xfrm>
            <a:off x="555742" y="4217088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3" name="Овал 12"/>
          <p:cNvSpPr/>
          <p:nvPr/>
        </p:nvSpPr>
        <p:spPr>
          <a:xfrm>
            <a:off x="6828660" y="446759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cxnSp>
        <p:nvCxnSpPr>
          <p:cNvPr id="14" name="Прямая со стрелкой 13"/>
          <p:cNvCxnSpPr>
            <a:stCxn id="11" idx="4"/>
            <a:endCxn id="12" idx="0"/>
          </p:cNvCxnSpPr>
          <p:nvPr/>
        </p:nvCxnSpPr>
        <p:spPr>
          <a:xfrm>
            <a:off x="604510" y="2066544"/>
            <a:ext cx="48768" cy="2150544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Прямая со стрелкой 14"/>
          <p:cNvCxnSpPr>
            <a:stCxn id="11" idx="4"/>
            <a:endCxn id="13" idx="1"/>
          </p:cNvCxnSpPr>
          <p:nvPr/>
        </p:nvCxnSpPr>
        <p:spPr>
          <a:xfrm>
            <a:off x="604510" y="2066544"/>
            <a:ext cx="6252718" cy="2429616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Google Shape;649;p62"/>
          <p:cNvSpPr txBox="1">
            <a:spLocks/>
          </p:cNvSpPr>
          <p:nvPr/>
        </p:nvSpPr>
        <p:spPr>
          <a:xfrm>
            <a:off x="4557" y="1487974"/>
            <a:ext cx="1199906" cy="3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Москва</a:t>
            </a:r>
            <a:endParaRPr lang="en-US" dirty="0" smtClean="0"/>
          </a:p>
        </p:txBody>
      </p:sp>
      <p:sp>
        <p:nvSpPr>
          <p:cNvPr id="17" name="Google Shape;649;p62"/>
          <p:cNvSpPr txBox="1">
            <a:spLocks/>
          </p:cNvSpPr>
          <p:nvPr/>
        </p:nvSpPr>
        <p:spPr>
          <a:xfrm>
            <a:off x="102093" y="4449304"/>
            <a:ext cx="1199906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Сочи</a:t>
            </a:r>
          </a:p>
          <a:p>
            <a:pPr algn="ctr">
              <a:buSzPts val="2000"/>
            </a:pPr>
            <a:r>
              <a:rPr lang="ru-RU" dirty="0" smtClean="0"/>
              <a:t>1 631км</a:t>
            </a:r>
            <a:endParaRPr lang="en-US" dirty="0" smtClean="0"/>
          </a:p>
        </p:txBody>
      </p:sp>
      <p:sp>
        <p:nvSpPr>
          <p:cNvPr id="19" name="Google Shape;649;p62"/>
          <p:cNvSpPr txBox="1">
            <a:spLocks/>
          </p:cNvSpPr>
          <p:nvPr/>
        </p:nvSpPr>
        <p:spPr>
          <a:xfrm>
            <a:off x="5014064" y="4359000"/>
            <a:ext cx="1648092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Владивосток</a:t>
            </a:r>
          </a:p>
          <a:p>
            <a:pPr algn="ctr">
              <a:buSzPts val="2000"/>
            </a:pPr>
            <a:r>
              <a:rPr lang="ru-RU" dirty="0" smtClean="0"/>
              <a:t>6 417км</a:t>
            </a:r>
            <a:endParaRPr lang="en-US" dirty="0" smtClean="0"/>
          </a:p>
        </p:txBody>
      </p:sp>
      <p:sp>
        <p:nvSpPr>
          <p:cNvPr id="21" name="Google Shape;649;p62"/>
          <p:cNvSpPr txBox="1">
            <a:spLocks/>
          </p:cNvSpPr>
          <p:nvPr/>
        </p:nvSpPr>
        <p:spPr>
          <a:xfrm>
            <a:off x="1549822" y="3469174"/>
            <a:ext cx="1199906" cy="3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Векторы</a:t>
            </a:r>
            <a:endParaRPr lang="en-US" dirty="0" smtClean="0"/>
          </a:p>
        </p:txBody>
      </p:sp>
      <p:cxnSp>
        <p:nvCxnSpPr>
          <p:cNvPr id="18" name="Прямая со стрелкой 17"/>
          <p:cNvCxnSpPr>
            <a:stCxn id="21" idx="1"/>
          </p:cNvCxnSpPr>
          <p:nvPr/>
        </p:nvCxnSpPr>
        <p:spPr>
          <a:xfrm flipH="1" flipV="1">
            <a:off x="702046" y="3179135"/>
            <a:ext cx="847776" cy="468252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" name="Прямая со стрелкой 19"/>
          <p:cNvCxnSpPr>
            <a:stCxn id="21" idx="3"/>
          </p:cNvCxnSpPr>
          <p:nvPr/>
        </p:nvCxnSpPr>
        <p:spPr>
          <a:xfrm flipV="1">
            <a:off x="2749728" y="3179135"/>
            <a:ext cx="684588" cy="468252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014103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2"/>
          <p:cNvSpPr txBox="1">
            <a:spLocks noGrp="1"/>
          </p:cNvSpPr>
          <p:nvPr>
            <p:ph type="title"/>
          </p:nvPr>
        </p:nvSpPr>
        <p:spPr>
          <a:xfrm>
            <a:off x="702046" y="386490"/>
            <a:ext cx="6776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2000"/>
              <a:buFont typeface="Arial"/>
              <a:buNone/>
            </a:pPr>
            <a:r>
              <a:rPr lang="ru-RU" dirty="0" smtClean="0"/>
              <a:t>Как сравнивать объекты между собой</a:t>
            </a:r>
            <a:endParaRPr dirty="0"/>
          </a:p>
        </p:txBody>
      </p:sp>
      <p:sp>
        <p:nvSpPr>
          <p:cNvPr id="650" name="Google Shape;650;p62"/>
          <p:cNvSpPr txBox="1">
            <a:spLocks noGrp="1"/>
          </p:cNvSpPr>
          <p:nvPr>
            <p:ph type="sldNum" idx="12"/>
          </p:nvPr>
        </p:nvSpPr>
        <p:spPr>
          <a:xfrm>
            <a:off x="8039804" y="481517"/>
            <a:ext cx="370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ru-RU"/>
              <a:pPr/>
              <a:t>9</a:t>
            </a:fld>
            <a:endParaRPr/>
          </a:p>
        </p:txBody>
      </p:sp>
      <p:sp>
        <p:nvSpPr>
          <p:cNvPr id="11" name="Овал 10"/>
          <p:cNvSpPr/>
          <p:nvPr/>
        </p:nvSpPr>
        <p:spPr>
          <a:xfrm>
            <a:off x="506974" y="187147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2" name="Овал 11"/>
          <p:cNvSpPr/>
          <p:nvPr/>
        </p:nvSpPr>
        <p:spPr>
          <a:xfrm>
            <a:off x="555742" y="4217088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3" name="Овал 12"/>
          <p:cNvSpPr/>
          <p:nvPr/>
        </p:nvSpPr>
        <p:spPr>
          <a:xfrm>
            <a:off x="6828660" y="4467592"/>
            <a:ext cx="195072" cy="195072"/>
          </a:xfrm>
          <a:prstGeom prst="ellipse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cxnSp>
        <p:nvCxnSpPr>
          <p:cNvPr id="14" name="Прямая со стрелкой 13"/>
          <p:cNvCxnSpPr>
            <a:stCxn id="11" idx="4"/>
            <a:endCxn id="12" idx="0"/>
          </p:cNvCxnSpPr>
          <p:nvPr/>
        </p:nvCxnSpPr>
        <p:spPr>
          <a:xfrm>
            <a:off x="604510" y="2066544"/>
            <a:ext cx="48768" cy="2150544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Прямая со стрелкой 14"/>
          <p:cNvCxnSpPr>
            <a:stCxn id="11" idx="4"/>
            <a:endCxn id="13" idx="1"/>
          </p:cNvCxnSpPr>
          <p:nvPr/>
        </p:nvCxnSpPr>
        <p:spPr>
          <a:xfrm>
            <a:off x="604510" y="2066544"/>
            <a:ext cx="6252718" cy="2429616"/>
          </a:xfrm>
          <a:prstGeom prst="straightConnector1">
            <a:avLst/>
          </a:prstGeom>
          <a:noFill/>
          <a:ln w="2540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Google Shape;649;p62"/>
          <p:cNvSpPr txBox="1">
            <a:spLocks/>
          </p:cNvSpPr>
          <p:nvPr/>
        </p:nvSpPr>
        <p:spPr>
          <a:xfrm>
            <a:off x="4557" y="1487974"/>
            <a:ext cx="1199906" cy="3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Москва</a:t>
            </a:r>
            <a:endParaRPr lang="en-US" dirty="0" smtClean="0"/>
          </a:p>
        </p:txBody>
      </p:sp>
      <p:sp>
        <p:nvSpPr>
          <p:cNvPr id="17" name="Google Shape;649;p62"/>
          <p:cNvSpPr txBox="1">
            <a:spLocks/>
          </p:cNvSpPr>
          <p:nvPr/>
        </p:nvSpPr>
        <p:spPr>
          <a:xfrm>
            <a:off x="102093" y="4449304"/>
            <a:ext cx="1199906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Сочи</a:t>
            </a:r>
          </a:p>
          <a:p>
            <a:pPr algn="ctr">
              <a:buSzPts val="2000"/>
            </a:pPr>
            <a:r>
              <a:rPr lang="ru-RU" dirty="0" smtClean="0"/>
              <a:t>1 631км</a:t>
            </a:r>
            <a:endParaRPr lang="en-US" dirty="0" smtClean="0"/>
          </a:p>
        </p:txBody>
      </p:sp>
      <p:sp>
        <p:nvSpPr>
          <p:cNvPr id="19" name="Google Shape;649;p62"/>
          <p:cNvSpPr txBox="1">
            <a:spLocks/>
          </p:cNvSpPr>
          <p:nvPr/>
        </p:nvSpPr>
        <p:spPr>
          <a:xfrm>
            <a:off x="5014064" y="4359000"/>
            <a:ext cx="1648092" cy="60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dirty="0" smtClean="0"/>
              <a:t>Владивосток</a:t>
            </a:r>
          </a:p>
          <a:p>
            <a:pPr algn="ctr">
              <a:buSzPts val="2000"/>
            </a:pPr>
            <a:r>
              <a:rPr lang="ru-RU" dirty="0" smtClean="0"/>
              <a:t>6 417км</a:t>
            </a:r>
            <a:endParaRPr lang="en-US" dirty="0" smtClean="0"/>
          </a:p>
        </p:txBody>
      </p:sp>
      <p:sp>
        <p:nvSpPr>
          <p:cNvPr id="20" name="Google Shape;649;p62"/>
          <p:cNvSpPr txBox="1">
            <a:spLocks/>
          </p:cNvSpPr>
          <p:nvPr/>
        </p:nvSpPr>
        <p:spPr>
          <a:xfrm>
            <a:off x="5236609" y="1436220"/>
            <a:ext cx="3733655" cy="2076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ru-RU" dirty="0"/>
              <a:t>Владивосток южнее Сочи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ru-RU" dirty="0"/>
              <a:t>Длина Сочи порядка 145км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ru-RU" dirty="0"/>
              <a:t>Парки и скверы занимают половину площади Москвы</a:t>
            </a:r>
          </a:p>
          <a:p>
            <a:pPr>
              <a:buSzPts val="2000"/>
            </a:pPr>
            <a:endParaRPr lang="en-US" dirty="0" smtClean="0"/>
          </a:p>
        </p:txBody>
      </p:sp>
      <p:sp>
        <p:nvSpPr>
          <p:cNvPr id="18" name="Google Shape;649;p62"/>
          <p:cNvSpPr txBox="1">
            <a:spLocks/>
          </p:cNvSpPr>
          <p:nvPr/>
        </p:nvSpPr>
        <p:spPr>
          <a:xfrm>
            <a:off x="1549822" y="3469174"/>
            <a:ext cx="1199906" cy="3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2E"/>
              </a:buClr>
              <a:buSzPts val="1800"/>
              <a:buFont typeface="Proxima Nova"/>
              <a:buNone/>
              <a:defRPr sz="2000" b="1" i="0" u="none" strike="noStrike" cap="none">
                <a:solidFill>
                  <a:srgbClr val="31312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None/>
              <a:defRPr sz="28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algn="ctr">
              <a:buSzPts val="2000"/>
            </a:pPr>
            <a:r>
              <a:rPr lang="ru-RU" smtClean="0"/>
              <a:t>Векторы</a:t>
            </a:r>
            <a:endParaRPr lang="en-US" dirty="0" smtClean="0"/>
          </a:p>
        </p:txBody>
      </p:sp>
      <p:cxnSp>
        <p:nvCxnSpPr>
          <p:cNvPr id="21" name="Прямая со стрелкой 20"/>
          <p:cNvCxnSpPr/>
          <p:nvPr/>
        </p:nvCxnSpPr>
        <p:spPr>
          <a:xfrm flipH="1" flipV="1">
            <a:off x="702046" y="3179135"/>
            <a:ext cx="847776" cy="468252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2" name="Прямая со стрелкой 21"/>
          <p:cNvCxnSpPr/>
          <p:nvPr/>
        </p:nvCxnSpPr>
        <p:spPr>
          <a:xfrm flipV="1">
            <a:off x="2749728" y="3179135"/>
            <a:ext cx="684588" cy="468252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7442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Нетология">
  <a:themeElements>
    <a:clrScheme name="Пользовательские 7">
      <a:dk1>
        <a:srgbClr val="E9EBF5"/>
      </a:dk1>
      <a:lt1>
        <a:srgbClr val="30312E"/>
      </a:lt1>
      <a:dk2>
        <a:srgbClr val="E9EBF5"/>
      </a:dk2>
      <a:lt2>
        <a:srgbClr val="30312E"/>
      </a:lt2>
      <a:accent1>
        <a:srgbClr val="F4B636"/>
      </a:accent1>
      <a:accent2>
        <a:srgbClr val="EB7939"/>
      </a:accent2>
      <a:accent3>
        <a:srgbClr val="E9584F"/>
      </a:accent3>
      <a:accent4>
        <a:srgbClr val="AA1C7A"/>
      </a:accent4>
      <a:accent5>
        <a:srgbClr val="1856FF"/>
      </a:accent5>
      <a:accent6>
        <a:srgbClr val="76A447"/>
      </a:accent6>
      <a:hlink>
        <a:srgbClr val="1856FF"/>
      </a:hlink>
      <a:folHlink>
        <a:srgbClr val="E9584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2798</TotalTime>
  <Words>284</Words>
  <Application>Microsoft Macintosh PowerPoint</Application>
  <PresentationFormat>Экран (16:9)</PresentationFormat>
  <Paragraphs>148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Calibri</vt:lpstr>
      <vt:lpstr>Proxima Nova</vt:lpstr>
      <vt:lpstr>Wingdings</vt:lpstr>
      <vt:lpstr>Arial</vt:lpstr>
      <vt:lpstr>Нетология</vt:lpstr>
      <vt:lpstr>Презентация PowerPoint</vt:lpstr>
      <vt:lpstr>Презентация PowerPoint</vt:lpstr>
      <vt:lpstr>Презентация PowerPoint</vt:lpstr>
      <vt:lpstr>Программа на сегодня</vt:lpstr>
      <vt:lpstr>Презентация PowerPoint</vt:lpstr>
      <vt:lpstr>Зачем нам матрицы</vt:lpstr>
      <vt:lpstr>Как сравнивать объекты между собой</vt:lpstr>
      <vt:lpstr>Как сравнивать объекты между собой</vt:lpstr>
      <vt:lpstr>Как сравнивать объекты между собой</vt:lpstr>
      <vt:lpstr>Презентация PowerPoint</vt:lpstr>
      <vt:lpstr>Какие из этих фильмов близки?</vt:lpstr>
      <vt:lpstr>Как будем сравнивать</vt:lpstr>
      <vt:lpstr>Как будем сравнивать</vt:lpstr>
      <vt:lpstr>Выберем столбцы с признаками</vt:lpstr>
      <vt:lpstr>Рисуем векторы</vt:lpstr>
      <vt:lpstr>Что круто в векторах</vt:lpstr>
      <vt:lpstr>Пример для интернет-магазина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пользователь Microsoft Office</cp:lastModifiedBy>
  <cp:revision>141</cp:revision>
  <dcterms:modified xsi:type="dcterms:W3CDTF">2019-11-04T19:33:36Z</dcterms:modified>
</cp:coreProperties>
</file>